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62" r:id="rId2"/>
    <p:sldId id="369" r:id="rId3"/>
    <p:sldId id="371" r:id="rId4"/>
    <p:sldId id="372" r:id="rId5"/>
    <p:sldId id="374" r:id="rId6"/>
    <p:sldId id="375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05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741D6-F919-4F2B-BDC6-0E08F9EFF025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91D48-A3D2-4446-909E-AB30DAC9F2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9542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A866A6-0CDA-4B96-8D36-EE330D2A607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5883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A866A6-0CDA-4B96-8D36-EE330D2A607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3192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A866A6-0CDA-4B96-8D36-EE330D2A607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0525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A866A6-0CDA-4B96-8D36-EE330D2A607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4046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A866A6-0CDA-4B96-8D36-EE330D2A607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5013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A866A6-0CDA-4B96-8D36-EE330D2A607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549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E2826B-F5B3-458D-BA12-95B6739DC4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764180C-6E00-4223-8945-1B823C8A53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6B9B24-F935-4D68-9405-855A5F3B4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075D6F-A7F9-4843-B70A-625445031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17B17C2-B885-4246-89CF-F442348BA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93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BE61C08-6273-4464-AC8F-138E84951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A0F35C-4261-445A-ABEB-E2AFC18635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45120F-DEBA-404B-B5B9-F8362FDD1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7B31EF4-5E06-4026-8F8B-8C6A901DD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19B7B1-B9F9-457C-955F-55FDC5496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3570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9A5A0D-A36C-4FFE-8E92-4BF50EDB7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EF45B5F-4FF6-421D-8ED8-2371776FB2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787E90-961D-440E-9A0E-8A113A082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B137A9-7775-4D4C-AC0A-6D5D3ABE4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DF4651-58FE-48C4-835C-500E6718C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10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D3C5C6-712A-414F-BB95-AE91DAD2B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5FDB2ED-DD2E-4F0E-BD23-EC81CCC6B8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FA64E4-AA16-4743-9B4A-669193106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DAA40FC-0E71-4078-BFBD-007204276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6D572-2891-4272-AC0D-34147385D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7218D8F-84A9-4F71-96BA-72E0748E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408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25EE78-0588-4A74-BA8B-F5061FE0B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72064A7-8452-4837-A410-EF8DA75203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E84A254-6A1A-4FC6-A777-E0C95177E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7C9D83E-271A-4C96-A73F-795680C0E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9FB1309-E724-47AF-A21C-3A69F0BCF6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E23FA13-96AE-445F-8A63-9663406E1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7224A12-B717-469A-B5B7-19BB596F6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0A15E70-BFF4-4074-BACC-E7D1DA9DD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4911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58B4DF-FAE8-47B3-9093-DBD484418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C8D5C27-4247-4930-A96E-0F46B778A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270122B-DF00-4C0F-8E4A-79126A707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9F139B1-24DC-4FC4-AC32-9D2D7CA11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5630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0223F44-655D-422F-B09F-82265049B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A42BCA8-3028-4D0D-84F5-24E439A0F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C13275E-BDB1-45C4-8AE2-1CDC24902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075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643ADC-066F-4F88-B598-62D40CBF4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137295F-6D81-46F5-96AB-3B7D45E291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2EC95F5-3C98-4FAB-AFC7-99714D6F8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E9A4E0A-9CED-4D86-9849-5FA757748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85A70CD-7DD0-4CAC-AA67-09A1CF680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A93BE97-237F-4DAB-8103-33AFF7DF2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4559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498974-5D9D-47BA-848D-DB3940360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1E51F54-E756-4133-A89C-D5EECEA9F0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D5110B9-3360-4BBE-BDCB-140D00F767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56692D4-C348-475F-9825-B1D17AFB4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3995133-5490-4935-ABFB-1116317BC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4ED1F71-FC31-491B-89DD-C57259BB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05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516443-7E86-4E33-BA78-C8EB7E98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EFA4C7F-A7B9-4574-BDDC-195F06CE99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4D0F8BE-4364-474D-86E3-89A9B3A7A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3B3D53-F8D9-4D7A-B0F8-F7380EAD5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C0BC859-12BE-47FE-A2F7-ED41BCCEF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3246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327AB3B-5CAC-4936-A2C3-283B4B385C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053D4D-C7F2-416F-AAFF-8743BD6043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58AE6EA-35D6-42B5-B868-C98759C1B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470252-EA54-4EDB-9BAB-46E201FA7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4F57E5-D3ED-41BE-B3F7-D76BBA651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8480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ED69C04-49B4-4C95-BBE4-16CA16D84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D0BF24-0D46-49F3-A847-B25C431ECC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767ABD5-8BF9-4359-BF4D-12BABCA864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E7838-75D6-4E95-9B13-C11F3438815A}" type="datetimeFigureOut">
              <a:rPr lang="ko-KR" altLang="en-US" smtClean="0"/>
              <a:t>2026-10-20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16DB98F-EE41-49F9-B2EC-B1F8177724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B27884A-C561-4273-AA6C-4DD6368E37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0B01F-DDE1-4148-9C9E-27623787E0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76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0" y="-52300"/>
            <a:ext cx="12192000" cy="954107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2026</a:t>
            </a:r>
            <a:r>
              <a:rPr kumimoji="0" lang="ko-KR" altLang="en-US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학년도 </a:t>
            </a:r>
            <a:r>
              <a:rPr kumimoji="0" lang="ko-KR" altLang="en-US" sz="3200" b="1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배재핵심역량플러스진단</a:t>
            </a:r>
            <a:r>
              <a:rPr kumimoji="0" lang="en-US" altLang="ko-KR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(P-CASO+) </a:t>
            </a:r>
            <a:r>
              <a:rPr kumimoji="0" lang="ko-KR" altLang="en-US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참여 방법 안내</a:t>
            </a:r>
            <a:endParaRPr kumimoji="0" lang="ko-KR" altLang="en-US" b="1" i="0" u="none" strike="noStrike" kern="1200" cap="none" spc="0" normalizeH="0" baseline="0" noProof="0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8E47F1-F696-431B-BD6A-59D7C05C96AA}"/>
              </a:ext>
            </a:extLst>
          </p:cNvPr>
          <p:cNvSpPr txBox="1"/>
          <p:nvPr/>
        </p:nvSpPr>
        <p:spPr>
          <a:xfrm>
            <a:off x="1523780" y="1008965"/>
            <a:ext cx="91444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0" i="0" u="none" strike="noStrike" kern="120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넥슨Lv2고딕 Bold" panose="00000800000000000000" pitchFamily="2" charset="-127"/>
                <a:ea typeface="넥슨Lv2고딕 Bold" panose="00000800000000000000" pitchFamily="2" charset="-127"/>
                <a:cs typeface="+mn-cs"/>
              </a:rPr>
              <a:t> </a:t>
            </a:r>
            <a:endParaRPr kumimoji="0" lang="ko-KR" altLang="en-US" sz="4000" b="0" i="0" u="none" strike="noStrike" kern="1200" cap="none" spc="0" normalizeH="0" baseline="0" noProof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white"/>
              </a:solidFill>
              <a:effectLst/>
              <a:uLnTx/>
              <a:uFillTx/>
              <a:latin typeface="넥슨Lv2고딕 Bold" panose="00000800000000000000" pitchFamily="2" charset="-127"/>
              <a:ea typeface="넥슨Lv2고딕 Bold" panose="00000800000000000000" pitchFamily="2" charset="-127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8606" y="1486018"/>
            <a:ext cx="8377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06286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진단명</a:t>
            </a:r>
            <a:r>
              <a:rPr lang="en-US" altLang="ko-KR" sz="2400" dirty="0">
                <a:solidFill>
                  <a:srgbClr val="06286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2026-2</a:t>
            </a:r>
            <a:r>
              <a:rPr lang="ko-KR" altLang="en-US" sz="2400" dirty="0">
                <a:solidFill>
                  <a:srgbClr val="06286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학기 </a:t>
            </a:r>
            <a:r>
              <a:rPr lang="ko-KR" altLang="en-US" sz="2400" dirty="0" err="1">
                <a:solidFill>
                  <a:srgbClr val="06286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배재핵심역량플러스진단</a:t>
            </a:r>
            <a:r>
              <a:rPr lang="en-US" altLang="ko-KR" sz="2400" dirty="0">
                <a:solidFill>
                  <a:srgbClr val="062869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(P-CASO+)</a:t>
            </a:r>
            <a:endParaRPr lang="ko-KR" altLang="en-US" sz="2400" dirty="0">
              <a:solidFill>
                <a:srgbClr val="062869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D0DAC83-D51D-4367-84CC-A83926D21E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132" y="2033587"/>
            <a:ext cx="7941734" cy="446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0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0" y="-52300"/>
            <a:ext cx="12192000" cy="1231106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Ⅰ.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2026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학년도 </a:t>
            </a:r>
            <a:r>
              <a:rPr lang="ko-KR" altLang="en-US" sz="3200" b="1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배재핵심역량플러스진단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(P-CASO+) 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참여 방법 </a:t>
            </a:r>
            <a:endParaRPr lang="ko-KR" altLang="en-US" sz="3200" b="1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1753" y="1488251"/>
            <a:ext cx="1072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1. </a:t>
            </a:r>
            <a:r>
              <a:rPr lang="ko-KR" altLang="en-US" sz="2400" dirty="0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배재대학교 </a:t>
            </a:r>
            <a:r>
              <a:rPr lang="ko-KR" altLang="en-US" sz="2400" dirty="0" err="1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학생성장포털시스템</a:t>
            </a:r>
            <a:endParaRPr lang="ko-KR" altLang="en-US" sz="2400" dirty="0">
              <a:solidFill>
                <a:srgbClr val="062869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97F8E0-8B6B-4CCE-9309-E0C09294635E}"/>
              </a:ext>
            </a:extLst>
          </p:cNvPr>
          <p:cNvSpPr txBox="1"/>
          <p:nvPr/>
        </p:nvSpPr>
        <p:spPr>
          <a:xfrm>
            <a:off x="6959601" y="2259361"/>
            <a:ext cx="4910406" cy="584775"/>
          </a:xfrm>
          <a:prstGeom prst="rect">
            <a:avLst/>
          </a:prstGeom>
          <a:solidFill>
            <a:srgbClr val="002060">
              <a:alpha val="65000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dirty="0" err="1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배재핵심역량진단을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 위해 배재대학교 학생성장 </a:t>
            </a:r>
            <a:r>
              <a:rPr lang="ko-KR" altLang="en-US" sz="1600" dirty="0" err="1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포털시스템에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 로그인</a:t>
            </a:r>
            <a:endParaRPr lang="en-US" altLang="ko-KR" sz="1600" dirty="0">
              <a:solidFill>
                <a:schemeClr val="bg1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212E889-838F-4578-B105-7CDCCD9F0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973" y="2250894"/>
            <a:ext cx="6347425" cy="3953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584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0" y="-52300"/>
            <a:ext cx="12192000" cy="1231106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</a:rPr>
              <a:t>Ⅰ.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2026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학년도 </a:t>
            </a:r>
            <a:r>
              <a:rPr lang="ko-KR" altLang="en-US" sz="3200" b="1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배재핵심역량플러스진단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(P-CASO+) 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참여 방법 </a:t>
            </a:r>
            <a:endParaRPr lang="ko-KR" altLang="en-US" sz="3200" b="1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1753" y="1488251"/>
            <a:ext cx="1072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2. </a:t>
            </a:r>
            <a:r>
              <a:rPr lang="ko-KR" altLang="en-US" sz="2400" dirty="0" err="1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통합설문</a:t>
            </a:r>
            <a:endParaRPr lang="ko-KR" altLang="en-US" sz="2400" dirty="0">
              <a:solidFill>
                <a:srgbClr val="062869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FEEE11E8-AAAB-4E0F-B699-E1C9206CBF8F}"/>
              </a:ext>
            </a:extLst>
          </p:cNvPr>
          <p:cNvGrpSpPr/>
          <p:nvPr/>
        </p:nvGrpSpPr>
        <p:grpSpPr>
          <a:xfrm>
            <a:off x="418792" y="1864673"/>
            <a:ext cx="5886830" cy="4730859"/>
            <a:chOff x="520400" y="1864674"/>
            <a:chExt cx="5886830" cy="4730859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453BC086-9511-4C1B-B97C-58E322FCC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0400" y="1864674"/>
              <a:ext cx="4593440" cy="4730859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8BF898EF-083F-4289-9840-D2586FC28F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30897" b="46832"/>
            <a:stretch/>
          </p:blipFill>
          <p:spPr>
            <a:xfrm>
              <a:off x="5054544" y="3325697"/>
              <a:ext cx="1352686" cy="1470257"/>
            </a:xfrm>
            <a:prstGeom prst="rect">
              <a:avLst/>
            </a:prstGeom>
          </p:spPr>
        </p:pic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1719D62-A387-4C86-A441-B435721BB5C4}"/>
              </a:ext>
            </a:extLst>
          </p:cNvPr>
          <p:cNvSpPr/>
          <p:nvPr/>
        </p:nvSpPr>
        <p:spPr>
          <a:xfrm>
            <a:off x="1906651" y="2895600"/>
            <a:ext cx="3173321" cy="77534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600B766-D6F1-4E67-BB08-6892B6A9AD99}"/>
              </a:ext>
            </a:extLst>
          </p:cNvPr>
          <p:cNvSpPr/>
          <p:nvPr/>
        </p:nvSpPr>
        <p:spPr>
          <a:xfrm>
            <a:off x="5437552" y="3418830"/>
            <a:ext cx="1062539" cy="2709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DBADDF7-26B9-41E4-9098-853A06C407CE}"/>
              </a:ext>
            </a:extLst>
          </p:cNvPr>
          <p:cNvSpPr/>
          <p:nvPr/>
        </p:nvSpPr>
        <p:spPr>
          <a:xfrm>
            <a:off x="486531" y="6053667"/>
            <a:ext cx="876601" cy="3386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0659D74-3C99-440F-984A-FD005F9782D1}"/>
              </a:ext>
            </a:extLst>
          </p:cNvPr>
          <p:cNvSpPr/>
          <p:nvPr/>
        </p:nvSpPr>
        <p:spPr>
          <a:xfrm>
            <a:off x="86252" y="5701218"/>
            <a:ext cx="404278" cy="473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kern="0">
                <a:solidFill>
                  <a:srgbClr val="0000FF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①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794A03A-BA60-4C37-A0AA-7280297A25BC}"/>
              </a:ext>
            </a:extLst>
          </p:cNvPr>
          <p:cNvSpPr/>
          <p:nvPr/>
        </p:nvSpPr>
        <p:spPr>
          <a:xfrm>
            <a:off x="807339" y="6257073"/>
            <a:ext cx="404278" cy="473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kern="0" dirty="0">
                <a:solidFill>
                  <a:srgbClr val="0000FF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②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431F606-BE73-43B3-BCCE-89F2EB84FBCA}"/>
              </a:ext>
            </a:extLst>
          </p:cNvPr>
          <p:cNvSpPr/>
          <p:nvPr/>
        </p:nvSpPr>
        <p:spPr>
          <a:xfrm>
            <a:off x="1906651" y="2456790"/>
            <a:ext cx="404278" cy="473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kern="0" dirty="0">
                <a:solidFill>
                  <a:srgbClr val="0000FF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③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7D4929CA-89FD-46A9-8719-43E9C86556D6}"/>
              </a:ext>
            </a:extLst>
          </p:cNvPr>
          <p:cNvSpPr/>
          <p:nvPr/>
        </p:nvSpPr>
        <p:spPr>
          <a:xfrm>
            <a:off x="5344772" y="2930509"/>
            <a:ext cx="404278" cy="473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kern="0" dirty="0">
                <a:solidFill>
                  <a:srgbClr val="0000FF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④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97F8E0-8B6B-4CCE-9309-E0C09294635E}"/>
              </a:ext>
            </a:extLst>
          </p:cNvPr>
          <p:cNvSpPr txBox="1"/>
          <p:nvPr/>
        </p:nvSpPr>
        <p:spPr>
          <a:xfrm>
            <a:off x="6197600" y="2098491"/>
            <a:ext cx="5672407" cy="338554"/>
          </a:xfrm>
          <a:prstGeom prst="rect">
            <a:avLst/>
          </a:prstGeom>
          <a:solidFill>
            <a:srgbClr val="002060">
              <a:alpha val="65000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로그인 후 왼쪽 메뉴 중 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‘</a:t>
            </a:r>
            <a:r>
              <a:rPr lang="ko-KR" altLang="en-US" sz="1600" dirty="0" err="1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통합설문＇클릭</a:t>
            </a:r>
            <a:endParaRPr lang="en-US" altLang="ko-KR" sz="1600" dirty="0">
              <a:solidFill>
                <a:schemeClr val="bg1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0861B0-F62A-40D0-AC8E-B922C46038A1}"/>
              </a:ext>
            </a:extLst>
          </p:cNvPr>
          <p:cNvSpPr txBox="1"/>
          <p:nvPr/>
        </p:nvSpPr>
        <p:spPr>
          <a:xfrm>
            <a:off x="6197600" y="2929576"/>
            <a:ext cx="5672407" cy="338554"/>
          </a:xfrm>
          <a:prstGeom prst="rect">
            <a:avLst/>
          </a:prstGeom>
          <a:solidFill>
            <a:srgbClr val="002060">
              <a:alpha val="6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2.   </a:t>
            </a:r>
            <a:r>
              <a:rPr lang="ko-KR" altLang="en-US" sz="1600" dirty="0" err="1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통합설문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 클릭 후 아래의 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설문참여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’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 클릭</a:t>
            </a:r>
            <a:endParaRPr lang="en-US" altLang="ko-KR" sz="1600" dirty="0">
              <a:solidFill>
                <a:schemeClr val="bg1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B9C54C-7CA5-4EFB-A5D9-50450CF74EE6}"/>
              </a:ext>
            </a:extLst>
          </p:cNvPr>
          <p:cNvSpPr txBox="1"/>
          <p:nvPr/>
        </p:nvSpPr>
        <p:spPr>
          <a:xfrm>
            <a:off x="6197600" y="3899956"/>
            <a:ext cx="5672407" cy="338554"/>
          </a:xfrm>
          <a:prstGeom prst="rect">
            <a:avLst/>
          </a:prstGeom>
          <a:solidFill>
            <a:srgbClr val="002060">
              <a:alpha val="6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3.   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설문참여 클릭 후 오른쪽 화면 진행중인 설문 확인</a:t>
            </a:r>
            <a:endParaRPr lang="en-US" altLang="ko-KR" sz="1600" dirty="0">
              <a:solidFill>
                <a:schemeClr val="bg1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5DFBAC-7874-45F5-AEB3-ABE8806BA78E}"/>
              </a:ext>
            </a:extLst>
          </p:cNvPr>
          <p:cNvSpPr txBox="1"/>
          <p:nvPr/>
        </p:nvSpPr>
        <p:spPr>
          <a:xfrm>
            <a:off x="6197600" y="4883983"/>
            <a:ext cx="5672407" cy="338554"/>
          </a:xfrm>
          <a:prstGeom prst="rect">
            <a:avLst/>
          </a:prstGeom>
          <a:solidFill>
            <a:srgbClr val="002060">
              <a:alpha val="6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4.   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진행중인 설문 확인하고 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P-CASO+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의 오른쪽 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참여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’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 클릭</a:t>
            </a:r>
            <a:endParaRPr lang="en-US" altLang="ko-KR" sz="1600" dirty="0">
              <a:solidFill>
                <a:schemeClr val="bg1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291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0" y="-52300"/>
            <a:ext cx="12192000" cy="1723549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</a:rPr>
              <a:t>Ⅰ.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2026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학년도 </a:t>
            </a:r>
            <a:r>
              <a:rPr lang="ko-KR" altLang="en-US" sz="3200" b="1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배재핵심역량플러스진단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(P-CASO+) 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참여 방법 </a:t>
            </a:r>
            <a:endParaRPr lang="ko-KR" altLang="en-US" sz="3200" b="1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>
              <a:defRPr/>
            </a:pPr>
            <a:endParaRPr lang="ko-KR" altLang="en-US" sz="3200" b="1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1753" y="1488251"/>
            <a:ext cx="1072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3. </a:t>
            </a:r>
            <a:r>
              <a:rPr lang="ko-KR" altLang="en-US" sz="2400" dirty="0" err="1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통합설문</a:t>
            </a:r>
            <a:endParaRPr lang="ko-KR" altLang="en-US" sz="2400" dirty="0">
              <a:solidFill>
                <a:srgbClr val="062869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97F8E0-8B6B-4CCE-9309-E0C09294635E}"/>
              </a:ext>
            </a:extLst>
          </p:cNvPr>
          <p:cNvSpPr txBox="1"/>
          <p:nvPr/>
        </p:nvSpPr>
        <p:spPr>
          <a:xfrm>
            <a:off x="6959601" y="2259361"/>
            <a:ext cx="4910406" cy="338554"/>
          </a:xfrm>
          <a:prstGeom prst="rect">
            <a:avLst/>
          </a:prstGeom>
          <a:solidFill>
            <a:srgbClr val="002060">
              <a:alpha val="65000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참여 클릭 후 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P-CASO+  ‘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다음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’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 클릭</a:t>
            </a:r>
            <a:endParaRPr lang="en-US" altLang="ko-KR" sz="1600" dirty="0">
              <a:solidFill>
                <a:schemeClr val="bg1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D4FF238-A74B-4445-B1D0-12A1563207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52" y="1873553"/>
            <a:ext cx="5020314" cy="451878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9DBADDF7-26B9-41E4-9098-853A06C407CE}"/>
              </a:ext>
            </a:extLst>
          </p:cNvPr>
          <p:cNvSpPr/>
          <p:nvPr/>
        </p:nvSpPr>
        <p:spPr>
          <a:xfrm>
            <a:off x="2963333" y="3200511"/>
            <a:ext cx="702734" cy="4147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556DA716-A9C6-48FE-908A-00EB82135FAB}"/>
              </a:ext>
            </a:extLst>
          </p:cNvPr>
          <p:cNvSpPr/>
          <p:nvPr/>
        </p:nvSpPr>
        <p:spPr>
          <a:xfrm>
            <a:off x="2559055" y="3181879"/>
            <a:ext cx="404278" cy="473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kern="0" dirty="0">
                <a:solidFill>
                  <a:srgbClr val="0000FF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①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1189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0" y="-52300"/>
            <a:ext cx="12192000" cy="1231106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</a:rPr>
              <a:t>Ⅰ.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2026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학년도 </a:t>
            </a:r>
            <a:r>
              <a:rPr lang="ko-KR" altLang="en-US" sz="3200" b="1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배재핵심역량플러스진단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(P-CASO+) 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참여 방법 </a:t>
            </a:r>
            <a:endParaRPr lang="ko-KR" altLang="en-US" sz="3200" b="1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1753" y="1488251"/>
            <a:ext cx="1072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3. </a:t>
            </a:r>
            <a:r>
              <a:rPr lang="ko-KR" altLang="en-US" sz="2400" dirty="0" err="1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통합설문</a:t>
            </a:r>
            <a:endParaRPr lang="ko-KR" altLang="en-US" sz="2400" dirty="0">
              <a:solidFill>
                <a:srgbClr val="062869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97F8E0-8B6B-4CCE-9309-E0C09294635E}"/>
              </a:ext>
            </a:extLst>
          </p:cNvPr>
          <p:cNvSpPr txBox="1"/>
          <p:nvPr/>
        </p:nvSpPr>
        <p:spPr>
          <a:xfrm>
            <a:off x="6959601" y="2259361"/>
            <a:ext cx="4910406" cy="338554"/>
          </a:xfrm>
          <a:prstGeom prst="rect">
            <a:avLst/>
          </a:prstGeom>
          <a:solidFill>
            <a:srgbClr val="002060">
              <a:alpha val="65000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계속해서 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다음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’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 클릭하고 진단 진행</a:t>
            </a:r>
            <a:endParaRPr lang="en-US" altLang="ko-KR" sz="1600" dirty="0">
              <a:solidFill>
                <a:schemeClr val="bg1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380664A-B419-4C11-89B6-24189E39E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49" y="1949916"/>
            <a:ext cx="5256218" cy="466435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9DBADDF7-26B9-41E4-9098-853A06C407CE}"/>
              </a:ext>
            </a:extLst>
          </p:cNvPr>
          <p:cNvSpPr/>
          <p:nvPr/>
        </p:nvSpPr>
        <p:spPr>
          <a:xfrm>
            <a:off x="3098800" y="5748978"/>
            <a:ext cx="702734" cy="4147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56848EA-713B-41D1-BA86-49DD8087FC0F}"/>
              </a:ext>
            </a:extLst>
          </p:cNvPr>
          <p:cNvSpPr/>
          <p:nvPr/>
        </p:nvSpPr>
        <p:spPr>
          <a:xfrm>
            <a:off x="3248028" y="5275259"/>
            <a:ext cx="404278" cy="473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kern="0" dirty="0">
                <a:solidFill>
                  <a:srgbClr val="0000FF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①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1332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0" y="-52300"/>
            <a:ext cx="12192000" cy="1231106"/>
          </a:xfrm>
          <a:prstGeom prst="rect">
            <a:avLst/>
          </a:prstGeom>
          <a:solidFill>
            <a:srgbClr val="4472C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anose="020B0503020000020004" pitchFamily="50" charset="-127"/>
              </a:rPr>
              <a:t>Ⅰ. 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2026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학년도 </a:t>
            </a:r>
            <a:r>
              <a:rPr lang="ko-KR" altLang="en-US" sz="3200" b="1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배재핵심역량플러스진단</a:t>
            </a:r>
            <a:r>
              <a:rPr lang="en-US" altLang="ko-KR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(P-CASO+) </a:t>
            </a:r>
            <a:r>
              <a:rPr lang="ko-KR" altLang="en-US" sz="3200" b="1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참여 방법 </a:t>
            </a:r>
            <a:endParaRPr lang="ko-KR" altLang="en-US" sz="3200" b="1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 dirty="0">
              <a:ln w="0"/>
              <a:solidFill>
                <a:srgbClr val="11A763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1753" y="1488251"/>
            <a:ext cx="10724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3. </a:t>
            </a:r>
            <a:r>
              <a:rPr lang="ko-KR" altLang="en-US" sz="2400" dirty="0" err="1">
                <a:solidFill>
                  <a:srgbClr val="062869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통합설문</a:t>
            </a:r>
            <a:endParaRPr lang="ko-KR" altLang="en-US" sz="2400" dirty="0">
              <a:solidFill>
                <a:srgbClr val="062869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97F8E0-8B6B-4CCE-9309-E0C09294635E}"/>
              </a:ext>
            </a:extLst>
          </p:cNvPr>
          <p:cNvSpPr txBox="1"/>
          <p:nvPr/>
        </p:nvSpPr>
        <p:spPr>
          <a:xfrm>
            <a:off x="6959601" y="2259361"/>
            <a:ext cx="4910406" cy="338554"/>
          </a:xfrm>
          <a:prstGeom prst="rect">
            <a:avLst/>
          </a:prstGeom>
          <a:solidFill>
            <a:srgbClr val="002060">
              <a:alpha val="65000"/>
            </a:srgb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전체 설문조사 종료 후 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저장</a:t>
            </a:r>
            <a:r>
              <a:rPr lang="en-US" altLang="ko-KR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’</a:t>
            </a:r>
            <a:r>
              <a:rPr lang="ko-KR" altLang="en-US" sz="1600" dirty="0">
                <a:solidFill>
                  <a:schemeClr val="bg1"/>
                </a:solidFill>
                <a:latin typeface="한남 자유" panose="02020603020101020101" pitchFamily="18" charset="-127"/>
                <a:ea typeface="한남 자유" panose="02020603020101020101" pitchFamily="18" charset="-127"/>
              </a:rPr>
              <a:t> 클릭</a:t>
            </a:r>
            <a:endParaRPr lang="en-US" altLang="ko-KR" sz="1600" dirty="0">
              <a:solidFill>
                <a:schemeClr val="bg1"/>
              </a:solidFill>
              <a:latin typeface="한남 자유" panose="02020603020101020101" pitchFamily="18" charset="-127"/>
              <a:ea typeface="한남 자유" panose="0202060302010102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8B6A2F0-D1A8-43C1-879B-2BC8A839C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53" y="1924627"/>
            <a:ext cx="5173780" cy="4701107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9DBADDF7-26B9-41E4-9098-853A06C407CE}"/>
              </a:ext>
            </a:extLst>
          </p:cNvPr>
          <p:cNvSpPr/>
          <p:nvPr/>
        </p:nvSpPr>
        <p:spPr>
          <a:xfrm>
            <a:off x="3649133" y="5638800"/>
            <a:ext cx="457199" cy="36406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D8811CB4-538A-4DC9-ABB1-06EB2C314C69}"/>
              </a:ext>
            </a:extLst>
          </p:cNvPr>
          <p:cNvSpPr/>
          <p:nvPr/>
        </p:nvSpPr>
        <p:spPr>
          <a:xfrm>
            <a:off x="3649133" y="5165081"/>
            <a:ext cx="404278" cy="473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b="1" kern="0" dirty="0">
                <a:solidFill>
                  <a:srgbClr val="0000FF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①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3352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174</Words>
  <Application>Microsoft Office PowerPoint</Application>
  <PresentationFormat>와이드스크린</PresentationFormat>
  <Paragraphs>46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2" baseType="lpstr">
      <vt:lpstr>넥슨Lv2고딕 Bold</vt:lpstr>
      <vt:lpstr>맑은 고딕</vt:lpstr>
      <vt:lpstr>한남 자유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김시현</dc:creator>
  <cp:lastModifiedBy>김시현</cp:lastModifiedBy>
  <cp:revision>25</cp:revision>
  <dcterms:created xsi:type="dcterms:W3CDTF">2026-09-19T08:50:20Z</dcterms:created>
  <dcterms:modified xsi:type="dcterms:W3CDTF">2026-10-20T00:51:14Z</dcterms:modified>
</cp:coreProperties>
</file>